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45" r:id="rId3"/>
    <p:sldId id="342" r:id="rId4"/>
    <p:sldId id="343" r:id="rId5"/>
    <p:sldId id="257" r:id="rId6"/>
    <p:sldId id="258" r:id="rId7"/>
    <p:sldId id="261" r:id="rId8"/>
    <p:sldId id="262" r:id="rId9"/>
    <p:sldId id="263" r:id="rId10"/>
    <p:sldId id="264" r:id="rId11"/>
    <p:sldId id="265" r:id="rId12"/>
    <p:sldId id="266" r:id="rId13"/>
    <p:sldId id="267" r:id="rId14"/>
    <p:sldId id="274" r:id="rId15"/>
    <p:sldId id="276" r:id="rId16"/>
    <p:sldId id="277" r:id="rId17"/>
    <p:sldId id="278" r:id="rId18"/>
    <p:sldId id="279" r:id="rId19"/>
    <p:sldId id="280" r:id="rId20"/>
    <p:sldId id="281" r:id="rId21"/>
    <p:sldId id="282"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7" r:id="rId47"/>
    <p:sldId id="328" r:id="rId48"/>
    <p:sldId id="329" r:id="rId49"/>
    <p:sldId id="330" r:id="rId50"/>
    <p:sldId id="33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F07301B-9A1A-46C9-8EBA-29E8AFEDD2BC}" type="datetimeFigureOut">
              <a:rPr lang="en-US" smtClean="0"/>
              <a:pPr/>
              <a:t>3/30/2020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E34DB9-A7B0-444D-812D-ED821813B9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07301B-9A1A-46C9-8EBA-29E8AFEDD2BC}"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34DB9-A7B0-444D-812D-ED821813B9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07301B-9A1A-46C9-8EBA-29E8AFEDD2BC}"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34DB9-A7B0-444D-812D-ED821813B9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07301B-9A1A-46C9-8EBA-29E8AFEDD2BC}"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34DB9-A7B0-444D-812D-ED821813B90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07301B-9A1A-46C9-8EBA-29E8AFEDD2BC}"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34DB9-A7B0-444D-812D-ED821813B90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07301B-9A1A-46C9-8EBA-29E8AFEDD2BC}" type="datetimeFigureOut">
              <a:rPr lang="en-US" smtClean="0"/>
              <a:pPr/>
              <a:t>3/30/2020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E34DB9-A7B0-444D-812D-ED821813B90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07301B-9A1A-46C9-8EBA-29E8AFEDD2BC}" type="datetimeFigureOut">
              <a:rPr lang="en-US" smtClean="0"/>
              <a:pPr/>
              <a:t>3/30/2020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E34DB9-A7B0-444D-812D-ED821813B9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F07301B-9A1A-46C9-8EBA-29E8AFEDD2BC}" type="datetimeFigureOut">
              <a:rPr lang="en-US" smtClean="0"/>
              <a:pPr/>
              <a:t>3/30/2020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E34DB9-A7B0-444D-812D-ED821813B90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07301B-9A1A-46C9-8EBA-29E8AFEDD2BC}" type="datetimeFigureOut">
              <a:rPr lang="en-US" smtClean="0"/>
              <a:pPr/>
              <a:t>3/30/2020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E34DB9-A7B0-444D-812D-ED821813B9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F07301B-9A1A-46C9-8EBA-29E8AFEDD2BC}" type="datetimeFigureOut">
              <a:rPr lang="en-US" smtClean="0"/>
              <a:pPr/>
              <a:t>3/30/2020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E34DB9-A7B0-444D-812D-ED821813B9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07301B-9A1A-46C9-8EBA-29E8AFEDD2BC}" type="datetimeFigureOut">
              <a:rPr lang="en-US" smtClean="0"/>
              <a:pPr/>
              <a:t>3/30/2020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E34DB9-A7B0-444D-812D-ED821813B90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07301B-9A1A-46C9-8EBA-29E8AFEDD2BC}" type="datetimeFigureOut">
              <a:rPr lang="en-US" smtClean="0"/>
              <a:pPr/>
              <a:t>3/30/2020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E34DB9-A7B0-444D-812D-ED821813B9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199"/>
          </a:xfrm>
        </p:spPr>
        <p:txBody>
          <a:bodyPr>
            <a:normAutofit/>
          </a:bodyPr>
          <a:lstStyle/>
          <a:p>
            <a:r>
              <a:rPr lang="en-US" dirty="0" smtClean="0"/>
              <a:t>OCEAN CURRENTS</a:t>
            </a:r>
            <a:endParaRPr lang="en-US" dirty="0"/>
          </a:p>
        </p:txBody>
      </p:sp>
      <p:sp>
        <p:nvSpPr>
          <p:cNvPr id="3" name="Subtitle 2"/>
          <p:cNvSpPr>
            <a:spLocks noGrp="1"/>
          </p:cNvSpPr>
          <p:nvPr>
            <p:ph type="subTitle" idx="1"/>
          </p:nvPr>
        </p:nvSpPr>
        <p:spPr>
          <a:xfrm>
            <a:off x="381000" y="1219200"/>
            <a:ext cx="8458200" cy="5334000"/>
          </a:xfrm>
        </p:spPr>
        <p:txBody>
          <a:bodyPr>
            <a:normAutofit fontScale="92500"/>
          </a:bodyPr>
          <a:lstStyle/>
          <a:p>
            <a:pPr algn="just"/>
            <a:r>
              <a:rPr lang="en-US" dirty="0" smtClean="0">
                <a:solidFill>
                  <a:schemeClr val="tx1"/>
                </a:solidFill>
                <a:cs typeface="Andalus" pitchFamily="18" charset="-78"/>
              </a:rPr>
              <a:t>The general movement of a mass of oceanic water in a definite direction is called ocean current which is more or less similar to water stream (rivers) flowing on the land surface of the earth.</a:t>
            </a:r>
          </a:p>
          <a:p>
            <a:pPr algn="just"/>
            <a:r>
              <a:rPr lang="en-US" dirty="0" smtClean="0">
                <a:solidFill>
                  <a:schemeClr val="tx1"/>
                </a:solidFill>
                <a:cs typeface="Andalus" pitchFamily="18" charset="-78"/>
              </a:rPr>
              <a:t>Ocean currents are most powerful of all the dynamics of oceanic waters because these drive oceanic waters for thousands of kilometers away.</a:t>
            </a:r>
          </a:p>
          <a:p>
            <a:pPr algn="just"/>
            <a:r>
              <a:rPr lang="en-US" dirty="0" smtClean="0">
                <a:solidFill>
                  <a:schemeClr val="tx1"/>
                </a:solidFill>
                <a:cs typeface="Andalus" pitchFamily="18" charset="-78"/>
              </a:rPr>
              <a:t>On the basis of temperature oceanic currents divided into two parts: (1) Warm currents and (2) Cold currents.</a:t>
            </a:r>
          </a:p>
          <a:p>
            <a:pPr algn="just"/>
            <a:r>
              <a:rPr lang="en-US" dirty="0" smtClean="0">
                <a:solidFill>
                  <a:schemeClr val="tx1"/>
                </a:solidFill>
                <a:cs typeface="Andalus" pitchFamily="18" charset="-78"/>
              </a:rPr>
              <a:t>On the basis of velocity, dimension and direction, oceanic currents divided into three parts: (1) Drifts, (2) currents (3) stream.</a:t>
            </a:r>
            <a:endParaRPr lang="en-US" dirty="0">
              <a:solidFill>
                <a:schemeClr val="tx1"/>
              </a:solidFill>
              <a:cs typeface="Andalus"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Downloads\ocean-currents-8-638.jpg"/>
          <p:cNvPicPr>
            <a:picLocks noChangeAspect="1" noChangeArrowheads="1"/>
          </p:cNvPicPr>
          <p:nvPr/>
        </p:nvPicPr>
        <p:blipFill>
          <a:blip r:embed="rId2" cstate="print"/>
          <a:srcRect/>
          <a:stretch>
            <a:fillRect/>
          </a:stretch>
        </p:blipFill>
        <p:spPr bwMode="auto">
          <a:xfrm>
            <a:off x="304800" y="304800"/>
            <a:ext cx="8534400" cy="65531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ch\Downloads\ocean-currents-9-638.jpg"/>
          <p:cNvPicPr>
            <a:picLocks noChangeAspect="1" noChangeArrowheads="1"/>
          </p:cNvPicPr>
          <p:nvPr/>
        </p:nvPicPr>
        <p:blipFill>
          <a:blip r:embed="rId2" cstate="print"/>
          <a:srcRect/>
          <a:stretch>
            <a:fillRect/>
          </a:stretch>
        </p:blipFill>
        <p:spPr bwMode="auto">
          <a:xfrm>
            <a:off x="304800" y="228600"/>
            <a:ext cx="8534400" cy="6629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ch\Downloads\ocean-currents-10-638.jpg"/>
          <p:cNvPicPr>
            <a:picLocks noChangeAspect="1" noChangeArrowheads="1"/>
          </p:cNvPicPr>
          <p:nvPr/>
        </p:nvPicPr>
        <p:blipFill>
          <a:blip r:embed="rId2" cstate="print"/>
          <a:srcRect/>
          <a:stretch>
            <a:fillRect/>
          </a:stretch>
        </p:blipFill>
        <p:spPr bwMode="auto">
          <a:xfrm>
            <a:off x="381000" y="533400"/>
            <a:ext cx="8458200" cy="6324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ch\Downloads\ocean-currents-11-638.jpg"/>
          <p:cNvPicPr>
            <a:picLocks noChangeAspect="1" noChangeArrowheads="1"/>
          </p:cNvPicPr>
          <p:nvPr/>
        </p:nvPicPr>
        <p:blipFill>
          <a:blip r:embed="rId2" cstate="print"/>
          <a:srcRect/>
          <a:stretch>
            <a:fillRect/>
          </a:stretch>
        </p:blipFill>
        <p:spPr bwMode="auto">
          <a:xfrm>
            <a:off x="228600" y="457200"/>
            <a:ext cx="8458200" cy="640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ech\Downloads\ocean-currents-18-638.jpg"/>
          <p:cNvPicPr>
            <a:picLocks noChangeAspect="1" noChangeArrowheads="1"/>
          </p:cNvPicPr>
          <p:nvPr/>
        </p:nvPicPr>
        <p:blipFill>
          <a:blip r:embed="rId2" cstate="print"/>
          <a:srcRect/>
          <a:stretch>
            <a:fillRect/>
          </a:stretch>
        </p:blipFill>
        <p:spPr bwMode="auto">
          <a:xfrm>
            <a:off x="304800" y="304801"/>
            <a:ext cx="8458200" cy="6553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Tech\Downloads\ocean-currents-20-638.jpg"/>
          <p:cNvPicPr>
            <a:picLocks noChangeAspect="1" noChangeArrowheads="1"/>
          </p:cNvPicPr>
          <p:nvPr/>
        </p:nvPicPr>
        <p:blipFill>
          <a:blip r:embed="rId2" cstate="print"/>
          <a:srcRect/>
          <a:stretch>
            <a:fillRect/>
          </a:stretch>
        </p:blipFill>
        <p:spPr bwMode="auto">
          <a:xfrm>
            <a:off x="228600" y="304800"/>
            <a:ext cx="8458200" cy="65531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ech\Downloads\ocean-currents-21-638.jpg"/>
          <p:cNvPicPr>
            <a:picLocks noChangeAspect="1" noChangeArrowheads="1"/>
          </p:cNvPicPr>
          <p:nvPr/>
        </p:nvPicPr>
        <p:blipFill>
          <a:blip r:embed="rId2" cstate="print"/>
          <a:srcRect/>
          <a:stretch>
            <a:fillRect/>
          </a:stretch>
        </p:blipFill>
        <p:spPr bwMode="auto">
          <a:xfrm>
            <a:off x="152400" y="228600"/>
            <a:ext cx="8763000" cy="66293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Tech\Downloads\ocean-currents-22-638.jpg"/>
          <p:cNvPicPr>
            <a:picLocks noChangeAspect="1" noChangeArrowheads="1"/>
          </p:cNvPicPr>
          <p:nvPr/>
        </p:nvPicPr>
        <p:blipFill>
          <a:blip r:embed="rId2" cstate="print"/>
          <a:srcRect/>
          <a:stretch>
            <a:fillRect/>
          </a:stretch>
        </p:blipFill>
        <p:spPr bwMode="auto">
          <a:xfrm>
            <a:off x="228600" y="304800"/>
            <a:ext cx="8686800" cy="6553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Tech\Downloads\ocean-currents-23-638.jpg"/>
          <p:cNvPicPr>
            <a:picLocks noChangeAspect="1" noChangeArrowheads="1"/>
          </p:cNvPicPr>
          <p:nvPr/>
        </p:nvPicPr>
        <p:blipFill>
          <a:blip r:embed="rId2" cstate="print"/>
          <a:srcRect/>
          <a:stretch>
            <a:fillRect/>
          </a:stretch>
        </p:blipFill>
        <p:spPr bwMode="auto">
          <a:xfrm>
            <a:off x="304800" y="304800"/>
            <a:ext cx="8610600" cy="6553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Tech\Downloads\ocean-currents-24-638.jpg"/>
          <p:cNvPicPr>
            <a:picLocks noChangeAspect="1" noChangeArrowheads="1"/>
          </p:cNvPicPr>
          <p:nvPr/>
        </p:nvPicPr>
        <p:blipFill>
          <a:blip r:embed="rId2" cstate="print"/>
          <a:srcRect/>
          <a:stretch>
            <a:fillRect/>
          </a:stretch>
        </p:blipFill>
        <p:spPr bwMode="auto">
          <a:xfrm>
            <a:off x="381000" y="304800"/>
            <a:ext cx="8534400" cy="65531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5334000"/>
          </a:xfrm>
        </p:spPr>
        <p:txBody>
          <a:bodyPr>
            <a:normAutofit/>
          </a:bodyPr>
          <a:lstStyle/>
          <a:p>
            <a:r>
              <a:rPr lang="en-US" dirty="0" smtClean="0">
                <a:cs typeface="Andalus" pitchFamily="18" charset="-78"/>
              </a:rPr>
              <a:t>The forward movement of surface water of the oceans under the influence of prevailing winds is called drift.</a:t>
            </a:r>
          </a:p>
          <a:p>
            <a:r>
              <a:rPr lang="en-US" dirty="0" smtClean="0">
                <a:cs typeface="Andalus" pitchFamily="18" charset="-78"/>
              </a:rPr>
              <a:t>The oceanic water have a definite direction with greater velocity is called oceanic currents</a:t>
            </a:r>
          </a:p>
          <a:p>
            <a:r>
              <a:rPr lang="en-US" dirty="0" smtClean="0">
                <a:cs typeface="Andalus" pitchFamily="18" charset="-78"/>
              </a:rPr>
              <a:t>Ocean stream involves movement of larger mass of ocean water like big rivers of the continents in a definite direction with greater velocity than the drifts and currents, e.g. Gulf Stream.</a:t>
            </a:r>
            <a:endParaRPr lang="en-US" dirty="0">
              <a:cs typeface="Andalus" pitchFamily="18" charset="-78"/>
            </a:endParaRPr>
          </a:p>
        </p:txBody>
      </p:sp>
      <p:sp>
        <p:nvSpPr>
          <p:cNvPr id="2" name="Title 1"/>
          <p:cNvSpPr>
            <a:spLocks noGrp="1"/>
          </p:cNvSpPr>
          <p:nvPr>
            <p:ph type="title"/>
          </p:nvPr>
        </p:nvSpPr>
        <p:spPr>
          <a:xfrm>
            <a:off x="457200" y="274638"/>
            <a:ext cx="3124200" cy="792162"/>
          </a:xfrm>
        </p:spPr>
        <p:txBody>
          <a:bodyPr>
            <a:normAutofit/>
          </a:bodyPr>
          <a:lstStyle/>
          <a:p>
            <a:r>
              <a:rPr lang="en-US" i="1" dirty="0" smtClean="0"/>
              <a:t>Continued</a:t>
            </a:r>
            <a:endParaRPr lang="en-US"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Tech\Downloads\ocean-currents-25-638.jpg"/>
          <p:cNvPicPr>
            <a:picLocks noChangeAspect="1" noChangeArrowheads="1"/>
          </p:cNvPicPr>
          <p:nvPr/>
        </p:nvPicPr>
        <p:blipFill>
          <a:blip r:embed="rId2" cstate="print"/>
          <a:srcRect/>
          <a:stretch>
            <a:fillRect/>
          </a:stretch>
        </p:blipFill>
        <p:spPr bwMode="auto">
          <a:xfrm>
            <a:off x="304800" y="381000"/>
            <a:ext cx="8610600" cy="6476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Tech\Downloads\ocean-currents-26-638.jpg"/>
          <p:cNvPicPr>
            <a:picLocks noChangeAspect="1" noChangeArrowheads="1"/>
          </p:cNvPicPr>
          <p:nvPr/>
        </p:nvPicPr>
        <p:blipFill>
          <a:blip r:embed="rId2" cstate="print"/>
          <a:srcRect/>
          <a:stretch>
            <a:fillRect/>
          </a:stretch>
        </p:blipFill>
        <p:spPr bwMode="auto">
          <a:xfrm>
            <a:off x="304800" y="457200"/>
            <a:ext cx="8534400" cy="640079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Tech\Downloads\ocean-currents-45-638.jpg"/>
          <p:cNvPicPr>
            <a:picLocks noChangeAspect="1" noChangeArrowheads="1"/>
          </p:cNvPicPr>
          <p:nvPr/>
        </p:nvPicPr>
        <p:blipFill>
          <a:blip r:embed="rId2" cstate="print"/>
          <a:srcRect/>
          <a:stretch>
            <a:fillRect/>
          </a:stretch>
        </p:blipFill>
        <p:spPr bwMode="auto">
          <a:xfrm>
            <a:off x="304800" y="304800"/>
            <a:ext cx="8534400" cy="6400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Tech\Downloads\ocean-currents-46-638.jpg"/>
          <p:cNvPicPr>
            <a:picLocks noChangeAspect="1" noChangeArrowheads="1"/>
          </p:cNvPicPr>
          <p:nvPr/>
        </p:nvPicPr>
        <p:blipFill>
          <a:blip r:embed="rId2" cstate="print"/>
          <a:srcRect/>
          <a:stretch>
            <a:fillRect/>
          </a:stretch>
        </p:blipFill>
        <p:spPr bwMode="auto">
          <a:xfrm>
            <a:off x="304800" y="304800"/>
            <a:ext cx="8610600" cy="63245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Tech\Downloads\ocean-currents-47-638.jpg"/>
          <p:cNvPicPr>
            <a:picLocks noChangeAspect="1" noChangeArrowheads="1"/>
          </p:cNvPicPr>
          <p:nvPr/>
        </p:nvPicPr>
        <p:blipFill>
          <a:blip r:embed="rId2" cstate="print"/>
          <a:srcRect/>
          <a:stretch>
            <a:fillRect/>
          </a:stretch>
        </p:blipFill>
        <p:spPr bwMode="auto">
          <a:xfrm>
            <a:off x="304800" y="228600"/>
            <a:ext cx="8534400" cy="64007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Tech\Downloads\ocean-currents-48-638.jpg"/>
          <p:cNvPicPr>
            <a:picLocks noChangeAspect="1" noChangeArrowheads="1"/>
          </p:cNvPicPr>
          <p:nvPr/>
        </p:nvPicPr>
        <p:blipFill>
          <a:blip r:embed="rId2" cstate="print"/>
          <a:srcRect/>
          <a:stretch>
            <a:fillRect/>
          </a:stretch>
        </p:blipFill>
        <p:spPr bwMode="auto">
          <a:xfrm>
            <a:off x="381000" y="228600"/>
            <a:ext cx="8534400" cy="66293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Tech\Downloads\ocean-currents-49-638.jpg"/>
          <p:cNvPicPr>
            <a:picLocks noChangeAspect="1" noChangeArrowheads="1"/>
          </p:cNvPicPr>
          <p:nvPr/>
        </p:nvPicPr>
        <p:blipFill>
          <a:blip r:embed="rId2" cstate="print"/>
          <a:srcRect/>
          <a:stretch>
            <a:fillRect/>
          </a:stretch>
        </p:blipFill>
        <p:spPr bwMode="auto">
          <a:xfrm>
            <a:off x="304800" y="381000"/>
            <a:ext cx="8686800" cy="632459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Tech\Downloads\ocean-currents-50-638.jpg"/>
          <p:cNvPicPr>
            <a:picLocks noChangeAspect="1" noChangeArrowheads="1"/>
          </p:cNvPicPr>
          <p:nvPr/>
        </p:nvPicPr>
        <p:blipFill>
          <a:blip r:embed="rId2" cstate="print"/>
          <a:srcRect/>
          <a:stretch>
            <a:fillRect/>
          </a:stretch>
        </p:blipFill>
        <p:spPr bwMode="auto">
          <a:xfrm>
            <a:off x="304800" y="228600"/>
            <a:ext cx="8534400" cy="6629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Tech\Downloads\ocean-currents-51-638.jpg"/>
          <p:cNvPicPr>
            <a:picLocks noChangeAspect="1" noChangeArrowheads="1"/>
          </p:cNvPicPr>
          <p:nvPr/>
        </p:nvPicPr>
        <p:blipFill>
          <a:blip r:embed="rId2" cstate="print"/>
          <a:srcRect/>
          <a:stretch>
            <a:fillRect/>
          </a:stretch>
        </p:blipFill>
        <p:spPr bwMode="auto">
          <a:xfrm>
            <a:off x="228600" y="304800"/>
            <a:ext cx="8686800" cy="6553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Tech\Downloads\ocean-currents-52-638.jpg"/>
          <p:cNvPicPr>
            <a:picLocks noChangeAspect="1" noChangeArrowheads="1"/>
          </p:cNvPicPr>
          <p:nvPr/>
        </p:nvPicPr>
        <p:blipFill>
          <a:blip r:embed="rId2" cstate="print"/>
          <a:srcRect/>
          <a:stretch>
            <a:fillRect/>
          </a:stretch>
        </p:blipFill>
        <p:spPr bwMode="auto">
          <a:xfrm>
            <a:off x="304800" y="304800"/>
            <a:ext cx="8610600" cy="6553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562600"/>
          </a:xfrm>
        </p:spPr>
        <p:txBody>
          <a:bodyPr>
            <a:normAutofit fontScale="92500" lnSpcReduction="20000"/>
          </a:bodyPr>
          <a:lstStyle/>
          <a:p>
            <a:r>
              <a:rPr lang="en-US" dirty="0" smtClean="0">
                <a:cs typeface="Andalus" pitchFamily="18" charset="-78"/>
              </a:rPr>
              <a:t>Ocean water circulation is an important aspect in oceanography. Let need to understand the oceanic currents, waves and tides and their distribution on globe. Sea and oceans are dynamic ecosystems. Oceans are very vast bodies of water.</a:t>
            </a:r>
          </a:p>
          <a:p>
            <a:r>
              <a:rPr lang="en-US" dirty="0" smtClean="0">
                <a:cs typeface="Andalus" pitchFamily="18" charset="-78"/>
              </a:rPr>
              <a:t>Wind blowing on the surface of the ocean has the greatest effect on the movement of surface water.</a:t>
            </a:r>
          </a:p>
          <a:p>
            <a:r>
              <a:rPr lang="en-US" dirty="0" smtClean="0">
                <a:cs typeface="Andalus" pitchFamily="18" charset="-78"/>
              </a:rPr>
              <a:t>Vertical or horizontal movement of both surface and deep water masses happen in the world’s ocean are called ocean currents.</a:t>
            </a:r>
          </a:p>
          <a:p>
            <a:r>
              <a:rPr lang="en-US" dirty="0" smtClean="0">
                <a:cs typeface="Andalus" pitchFamily="18" charset="-78"/>
              </a:rPr>
              <a:t>Currents normally move in certain specific directions. Hence, they aid in the circulation of the moisture on Earth. Because ocean currents circulate water worldwide, they have a significant impact on the movement of energy and moisture between the ocean and atmosphere. </a:t>
            </a:r>
            <a:endParaRPr lang="en-US" dirty="0">
              <a:cs typeface="Andalus" pitchFamily="18" charset="-78"/>
            </a:endParaRPr>
          </a:p>
        </p:txBody>
      </p:sp>
      <p:sp>
        <p:nvSpPr>
          <p:cNvPr id="2" name="Title 1"/>
          <p:cNvSpPr>
            <a:spLocks noGrp="1"/>
          </p:cNvSpPr>
          <p:nvPr>
            <p:ph type="title"/>
          </p:nvPr>
        </p:nvSpPr>
        <p:spPr>
          <a:xfrm>
            <a:off x="457200" y="274638"/>
            <a:ext cx="8229600" cy="639762"/>
          </a:xfrm>
        </p:spPr>
        <p:txBody>
          <a:bodyPr>
            <a:noAutofit/>
          </a:bodyPr>
          <a:lstStyle/>
          <a:p>
            <a:r>
              <a:rPr lang="en-US" sz="2800" dirty="0" smtClean="0">
                <a:latin typeface="Aharoni" pitchFamily="2" charset="-79"/>
                <a:cs typeface="Aharoni" pitchFamily="2" charset="-79"/>
              </a:rPr>
              <a:t>OCEANIC CURRENTS and ITS IMPORTANCE</a:t>
            </a:r>
            <a:endParaRPr lang="en-US" sz="2800" dirty="0">
              <a:latin typeface="Aharoni" pitchFamily="2" charset="-79"/>
              <a:cs typeface="Aharoni" pitchFamily="2" charset="-79"/>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Tech\Downloads\ocean-currents-53-638.jpg"/>
          <p:cNvPicPr>
            <a:picLocks noChangeAspect="1" noChangeArrowheads="1"/>
          </p:cNvPicPr>
          <p:nvPr/>
        </p:nvPicPr>
        <p:blipFill>
          <a:blip r:embed="rId2" cstate="print"/>
          <a:srcRect/>
          <a:stretch>
            <a:fillRect/>
          </a:stretch>
        </p:blipFill>
        <p:spPr bwMode="auto">
          <a:xfrm>
            <a:off x="228600" y="228599"/>
            <a:ext cx="8610600" cy="66294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Tech\Downloads\ocean-currents-54-638.jpg"/>
          <p:cNvPicPr>
            <a:picLocks noChangeAspect="1" noChangeArrowheads="1"/>
          </p:cNvPicPr>
          <p:nvPr/>
        </p:nvPicPr>
        <p:blipFill>
          <a:blip r:embed="rId2" cstate="print"/>
          <a:srcRect/>
          <a:stretch>
            <a:fillRect/>
          </a:stretch>
        </p:blipFill>
        <p:spPr bwMode="auto">
          <a:xfrm>
            <a:off x="152400" y="228600"/>
            <a:ext cx="8763000" cy="6477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Tech\Downloads\ocean-currents-55-638.jpg"/>
          <p:cNvPicPr>
            <a:picLocks noChangeAspect="1" noChangeArrowheads="1"/>
          </p:cNvPicPr>
          <p:nvPr/>
        </p:nvPicPr>
        <p:blipFill>
          <a:blip r:embed="rId2" cstate="print"/>
          <a:srcRect/>
          <a:stretch>
            <a:fillRect/>
          </a:stretch>
        </p:blipFill>
        <p:spPr bwMode="auto">
          <a:xfrm>
            <a:off x="228600" y="228599"/>
            <a:ext cx="8763000" cy="66294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Tech\Downloads\ocean-currents-56-638.jpg"/>
          <p:cNvPicPr>
            <a:picLocks noChangeAspect="1" noChangeArrowheads="1"/>
          </p:cNvPicPr>
          <p:nvPr/>
        </p:nvPicPr>
        <p:blipFill>
          <a:blip r:embed="rId2" cstate="print"/>
          <a:srcRect/>
          <a:stretch>
            <a:fillRect/>
          </a:stretch>
        </p:blipFill>
        <p:spPr bwMode="auto">
          <a:xfrm>
            <a:off x="152400" y="381001"/>
            <a:ext cx="8763000" cy="6324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Tech\Downloads\ocean-currents-57-638.jpg"/>
          <p:cNvPicPr>
            <a:picLocks noChangeAspect="1" noChangeArrowheads="1"/>
          </p:cNvPicPr>
          <p:nvPr/>
        </p:nvPicPr>
        <p:blipFill>
          <a:blip r:embed="rId2" cstate="print"/>
          <a:srcRect/>
          <a:stretch>
            <a:fillRect/>
          </a:stretch>
        </p:blipFill>
        <p:spPr bwMode="auto">
          <a:xfrm>
            <a:off x="381000" y="228600"/>
            <a:ext cx="8534400" cy="6629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Tech\Downloads\ocean-currents-58-638.jpg"/>
          <p:cNvPicPr>
            <a:picLocks noChangeAspect="1" noChangeArrowheads="1"/>
          </p:cNvPicPr>
          <p:nvPr/>
        </p:nvPicPr>
        <p:blipFill>
          <a:blip r:embed="rId2" cstate="print"/>
          <a:srcRect/>
          <a:stretch>
            <a:fillRect/>
          </a:stretch>
        </p:blipFill>
        <p:spPr bwMode="auto">
          <a:xfrm>
            <a:off x="304800" y="228600"/>
            <a:ext cx="8610600" cy="6629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Tech\Downloads\ocean-currents-59-638.jpg"/>
          <p:cNvPicPr>
            <a:picLocks noChangeAspect="1" noChangeArrowheads="1"/>
          </p:cNvPicPr>
          <p:nvPr/>
        </p:nvPicPr>
        <p:blipFill>
          <a:blip r:embed="rId2" cstate="print"/>
          <a:srcRect/>
          <a:stretch>
            <a:fillRect/>
          </a:stretch>
        </p:blipFill>
        <p:spPr bwMode="auto">
          <a:xfrm>
            <a:off x="228600" y="304800"/>
            <a:ext cx="8686800" cy="6553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Tech\Downloads\ocean-currents-60-638.jpg"/>
          <p:cNvPicPr>
            <a:picLocks noChangeAspect="1" noChangeArrowheads="1"/>
          </p:cNvPicPr>
          <p:nvPr/>
        </p:nvPicPr>
        <p:blipFill>
          <a:blip r:embed="rId2" cstate="print"/>
          <a:srcRect/>
          <a:stretch>
            <a:fillRect/>
          </a:stretch>
        </p:blipFill>
        <p:spPr bwMode="auto">
          <a:xfrm>
            <a:off x="304800" y="152400"/>
            <a:ext cx="8686800" cy="6705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Tech\Downloads\ocean-currents-61-638.jpg"/>
          <p:cNvPicPr>
            <a:picLocks noChangeAspect="1" noChangeArrowheads="1"/>
          </p:cNvPicPr>
          <p:nvPr/>
        </p:nvPicPr>
        <p:blipFill>
          <a:blip r:embed="rId2" cstate="print"/>
          <a:srcRect/>
          <a:stretch>
            <a:fillRect/>
          </a:stretch>
        </p:blipFill>
        <p:spPr bwMode="auto">
          <a:xfrm>
            <a:off x="228600" y="304799"/>
            <a:ext cx="8686800" cy="655320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Tech\Downloads\ocean-currents-62-638.jpg"/>
          <p:cNvPicPr>
            <a:picLocks noChangeAspect="1" noChangeArrowheads="1"/>
          </p:cNvPicPr>
          <p:nvPr/>
        </p:nvPicPr>
        <p:blipFill>
          <a:blip r:embed="rId2" cstate="print"/>
          <a:srcRect/>
          <a:stretch>
            <a:fillRect/>
          </a:stretch>
        </p:blipFill>
        <p:spPr bwMode="auto">
          <a:xfrm>
            <a:off x="228600" y="228600"/>
            <a:ext cx="8610600" cy="66293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4983163"/>
          </a:xfrm>
        </p:spPr>
        <p:txBody>
          <a:bodyPr>
            <a:normAutofit fontScale="92500" lnSpcReduction="20000"/>
          </a:bodyPr>
          <a:lstStyle/>
          <a:p>
            <a:r>
              <a:rPr lang="en-US" dirty="0" smtClean="0">
                <a:cs typeface="Andalus" pitchFamily="18" charset="-78"/>
              </a:rPr>
              <a:t>Oceanic currents are important for world weather.</a:t>
            </a:r>
          </a:p>
          <a:p>
            <a:r>
              <a:rPr lang="en-US" dirty="0" smtClean="0">
                <a:cs typeface="Andalus" pitchFamily="18" charset="-78"/>
              </a:rPr>
              <a:t>Many marine species rely on these currents to move them from one location to another weather location, it is for breeding or for food or for adaptation purposes.</a:t>
            </a:r>
          </a:p>
          <a:p>
            <a:r>
              <a:rPr lang="en-US" dirty="0" smtClean="0">
                <a:cs typeface="Andalus" pitchFamily="18" charset="-78"/>
              </a:rPr>
              <a:t>Today, ocean currents are also gaining importance due to the possibility of harnessing alternative energy. Because the ocean water is dense, it carries enormous amount of energy that could possibly be captured and converted into a usable form through the use of turbine generators.</a:t>
            </a:r>
          </a:p>
          <a:p>
            <a:r>
              <a:rPr lang="en-US" dirty="0" smtClean="0">
                <a:cs typeface="Andalus" pitchFamily="18" charset="-78"/>
              </a:rPr>
              <a:t>Ocean currents have a tremendous impact on the globe and earth’s hydrospheric and atmospheric interactions</a:t>
            </a:r>
            <a:r>
              <a:rPr lang="en-US" dirty="0" smtClean="0">
                <a:latin typeface="Andalus" pitchFamily="18" charset="-78"/>
                <a:cs typeface="Andalus" pitchFamily="18" charset="-78"/>
              </a:rPr>
              <a:t>.</a:t>
            </a:r>
          </a:p>
        </p:txBody>
      </p:sp>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Aharoni" pitchFamily="2" charset="-79"/>
                <a:cs typeface="Aharoni" pitchFamily="2" charset="-79"/>
              </a:rPr>
              <a:t>Importance of oceanic currents</a:t>
            </a:r>
            <a:endParaRPr lang="en-US" b="1" dirty="0">
              <a:latin typeface="Aharoni" pitchFamily="2" charset="-79"/>
              <a:cs typeface="Aharoni" pitchFamily="2" charset="-79"/>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Tech\Downloads\ocean-currents-63-638.jpg"/>
          <p:cNvPicPr>
            <a:picLocks noChangeAspect="1" noChangeArrowheads="1"/>
          </p:cNvPicPr>
          <p:nvPr/>
        </p:nvPicPr>
        <p:blipFill>
          <a:blip r:embed="rId2" cstate="print"/>
          <a:srcRect/>
          <a:stretch>
            <a:fillRect/>
          </a:stretch>
        </p:blipFill>
        <p:spPr bwMode="auto">
          <a:xfrm>
            <a:off x="228600" y="228600"/>
            <a:ext cx="8686800" cy="662939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Tech\Downloads\ocean-currents-64-638.jpg"/>
          <p:cNvPicPr>
            <a:picLocks noChangeAspect="1" noChangeArrowheads="1"/>
          </p:cNvPicPr>
          <p:nvPr/>
        </p:nvPicPr>
        <p:blipFill>
          <a:blip r:embed="rId2" cstate="print"/>
          <a:srcRect/>
          <a:stretch>
            <a:fillRect/>
          </a:stretch>
        </p:blipFill>
        <p:spPr bwMode="auto">
          <a:xfrm>
            <a:off x="228600" y="228600"/>
            <a:ext cx="8686799" cy="66293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Tech\Downloads\ocean-currents-65-638.jpg"/>
          <p:cNvPicPr>
            <a:picLocks noChangeAspect="1" noChangeArrowheads="1"/>
          </p:cNvPicPr>
          <p:nvPr/>
        </p:nvPicPr>
        <p:blipFill>
          <a:blip r:embed="rId2" cstate="print"/>
          <a:srcRect/>
          <a:stretch>
            <a:fillRect/>
          </a:stretch>
        </p:blipFill>
        <p:spPr bwMode="auto">
          <a:xfrm>
            <a:off x="304800" y="228600"/>
            <a:ext cx="8610599" cy="662939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Tech\Downloads\ocean-currents-66-638.jpg"/>
          <p:cNvPicPr>
            <a:picLocks noChangeAspect="1" noChangeArrowheads="1"/>
          </p:cNvPicPr>
          <p:nvPr/>
        </p:nvPicPr>
        <p:blipFill>
          <a:blip r:embed="rId2" cstate="print"/>
          <a:srcRect/>
          <a:stretch>
            <a:fillRect/>
          </a:stretch>
        </p:blipFill>
        <p:spPr bwMode="auto">
          <a:xfrm>
            <a:off x="228600" y="228600"/>
            <a:ext cx="8686801" cy="6629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Tech\Downloads\ocean-currents-67-638.jpg"/>
          <p:cNvPicPr>
            <a:picLocks noChangeAspect="1" noChangeArrowheads="1"/>
          </p:cNvPicPr>
          <p:nvPr/>
        </p:nvPicPr>
        <p:blipFill>
          <a:blip r:embed="rId2" cstate="print"/>
          <a:srcRect/>
          <a:stretch>
            <a:fillRect/>
          </a:stretch>
        </p:blipFill>
        <p:spPr bwMode="auto">
          <a:xfrm>
            <a:off x="228600" y="228600"/>
            <a:ext cx="8610599" cy="6629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Tech\Downloads\ocean-currents-68-638.jpg"/>
          <p:cNvPicPr>
            <a:picLocks noChangeAspect="1" noChangeArrowheads="1"/>
          </p:cNvPicPr>
          <p:nvPr/>
        </p:nvPicPr>
        <p:blipFill>
          <a:blip r:embed="rId2" cstate="print"/>
          <a:srcRect/>
          <a:stretch>
            <a:fillRect/>
          </a:stretch>
        </p:blipFill>
        <p:spPr bwMode="auto">
          <a:xfrm>
            <a:off x="228600" y="228599"/>
            <a:ext cx="8686801" cy="66294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Tech\Downloads\ocean-currents-71-638.jpg"/>
          <p:cNvPicPr>
            <a:picLocks noChangeAspect="1" noChangeArrowheads="1"/>
          </p:cNvPicPr>
          <p:nvPr/>
        </p:nvPicPr>
        <p:blipFill>
          <a:blip r:embed="rId2" cstate="print"/>
          <a:srcRect/>
          <a:stretch>
            <a:fillRect/>
          </a:stretch>
        </p:blipFill>
        <p:spPr bwMode="auto">
          <a:xfrm>
            <a:off x="381000" y="304800"/>
            <a:ext cx="8305800" cy="65532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Tech\Downloads\ocean-currents-72-638.jpg"/>
          <p:cNvPicPr>
            <a:picLocks noChangeAspect="1" noChangeArrowheads="1"/>
          </p:cNvPicPr>
          <p:nvPr/>
        </p:nvPicPr>
        <p:blipFill>
          <a:blip r:embed="rId2" cstate="print"/>
          <a:srcRect/>
          <a:stretch>
            <a:fillRect/>
          </a:stretch>
        </p:blipFill>
        <p:spPr bwMode="auto">
          <a:xfrm>
            <a:off x="228600" y="152400"/>
            <a:ext cx="8686800" cy="6705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Tech\Downloads\ocean-currents-73-638.jpg"/>
          <p:cNvPicPr>
            <a:picLocks noChangeAspect="1" noChangeArrowheads="1"/>
          </p:cNvPicPr>
          <p:nvPr/>
        </p:nvPicPr>
        <p:blipFill>
          <a:blip r:embed="rId2" cstate="print"/>
          <a:srcRect/>
          <a:stretch>
            <a:fillRect/>
          </a:stretch>
        </p:blipFill>
        <p:spPr bwMode="auto">
          <a:xfrm>
            <a:off x="304800" y="228600"/>
            <a:ext cx="8610600" cy="6477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Tech\Downloads\ocean-currents-74-638.jpg"/>
          <p:cNvPicPr>
            <a:picLocks noChangeAspect="1" noChangeArrowheads="1"/>
          </p:cNvPicPr>
          <p:nvPr/>
        </p:nvPicPr>
        <p:blipFill>
          <a:blip r:embed="rId2" cstate="print"/>
          <a:srcRect/>
          <a:stretch>
            <a:fillRect/>
          </a:stretch>
        </p:blipFill>
        <p:spPr bwMode="auto">
          <a:xfrm>
            <a:off x="304800" y="304800"/>
            <a:ext cx="8534400" cy="6553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5334000"/>
          </a:xfrm>
        </p:spPr>
        <p:txBody>
          <a:bodyPr>
            <a:normAutofit/>
          </a:bodyPr>
          <a:lstStyle/>
          <a:p>
            <a:r>
              <a:rPr lang="en-US" dirty="0" smtClean="0">
                <a:cs typeface="Andalus" pitchFamily="18" charset="-78"/>
              </a:rPr>
              <a:t>The forward movement of surface water of the oceans under the influence of prevailing winds is called drift.</a:t>
            </a:r>
          </a:p>
          <a:p>
            <a:r>
              <a:rPr lang="en-US" dirty="0" smtClean="0">
                <a:cs typeface="Andalus" pitchFamily="18" charset="-78"/>
              </a:rPr>
              <a:t>The oceanic water have a definite direction with greater velocity is called oceanic currents</a:t>
            </a:r>
          </a:p>
          <a:p>
            <a:r>
              <a:rPr lang="en-US" dirty="0" smtClean="0">
                <a:cs typeface="Andalus" pitchFamily="18" charset="-78"/>
              </a:rPr>
              <a:t>Ocean stream involves movement of larger mass of ocean water like big rivers of the continents in a definite direction with greater velocity than the drifts and currents, e.g. Gulf Stream.</a:t>
            </a:r>
            <a:endParaRPr lang="en-US" dirty="0">
              <a:cs typeface="Andalus" pitchFamily="18" charset="-78"/>
            </a:endParaRPr>
          </a:p>
        </p:txBody>
      </p:sp>
      <p:sp>
        <p:nvSpPr>
          <p:cNvPr id="2" name="Title 1"/>
          <p:cNvSpPr>
            <a:spLocks noGrp="1"/>
          </p:cNvSpPr>
          <p:nvPr>
            <p:ph type="title"/>
          </p:nvPr>
        </p:nvSpPr>
        <p:spPr>
          <a:xfrm>
            <a:off x="457200" y="274638"/>
            <a:ext cx="3124200" cy="792162"/>
          </a:xfrm>
        </p:spPr>
        <p:txBody>
          <a:bodyPr>
            <a:normAutofit/>
          </a:bodyPr>
          <a:lstStyle/>
          <a:p>
            <a:r>
              <a:rPr lang="en-US" i="1" dirty="0" smtClean="0"/>
              <a:t>Continued</a:t>
            </a:r>
            <a:endParaRPr lang="en-US"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Tech\Downloads\ocean-currents-75-638.jpg"/>
          <p:cNvPicPr>
            <a:picLocks noChangeAspect="1" noChangeArrowheads="1"/>
          </p:cNvPicPr>
          <p:nvPr/>
        </p:nvPicPr>
        <p:blipFill>
          <a:blip r:embed="rId2" cstate="print"/>
          <a:srcRect/>
          <a:stretch>
            <a:fillRect/>
          </a:stretch>
        </p:blipFill>
        <p:spPr bwMode="auto">
          <a:xfrm>
            <a:off x="304800" y="457200"/>
            <a:ext cx="8610600" cy="640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70000" lnSpcReduction="20000"/>
          </a:bodyPr>
          <a:lstStyle/>
          <a:p>
            <a:r>
              <a:rPr lang="en-US" dirty="0" smtClean="0">
                <a:cs typeface="Andalus" pitchFamily="18" charset="-78"/>
              </a:rPr>
              <a:t>The currents in the oceans are originated due to combined effects of several factors acting internally as well as externally.</a:t>
            </a:r>
          </a:p>
          <a:p>
            <a:r>
              <a:rPr lang="en-US" dirty="0" smtClean="0">
                <a:cs typeface="Andalus" pitchFamily="18" charset="-78"/>
              </a:rPr>
              <a:t>The factors, in fact, controlling the origin and other characteristics of ocean currents, are related to different characteristics of ocean waters, rotational mechanism of the earth, external factors or atmospheric factors, topographic characteristics of the coasts and ocean basins.</a:t>
            </a:r>
          </a:p>
          <a:p>
            <a:r>
              <a:rPr lang="en-US" dirty="0" smtClean="0">
                <a:cs typeface="Andalus" pitchFamily="18" charset="-78"/>
              </a:rPr>
              <a:t>Beside, there are some factors which modify ocean currents. (1) The factors relating to the earth nature and its rotation include (I). Gravitational force and (II) Deflective force by earth rotation.</a:t>
            </a:r>
          </a:p>
          <a:p>
            <a:r>
              <a:rPr lang="en-US" dirty="0" smtClean="0">
                <a:cs typeface="Andalus" pitchFamily="18" charset="-78"/>
              </a:rPr>
              <a:t>2). Oceanic factors include (I) Pressure gradient (II) Temperature Variation (III) Salinity differences</a:t>
            </a:r>
          </a:p>
          <a:p>
            <a:r>
              <a:rPr lang="en-US" dirty="0" smtClean="0">
                <a:cs typeface="Andalus" pitchFamily="18" charset="-78"/>
              </a:rPr>
              <a:t>3).Ex-oceanic factors are (I) Atmospheric pressure and winds (II) Evaporation (III) Precipitation.</a:t>
            </a:r>
          </a:p>
          <a:p>
            <a:r>
              <a:rPr lang="en-US" dirty="0" smtClean="0">
                <a:cs typeface="Andalus" pitchFamily="18" charset="-78"/>
              </a:rPr>
              <a:t>4). Current modifying factors include (I) Direction and shape of coastlines (II) Bottom reliefs of the ocean basin (III) Seasonal variations (IV) Rotation of the Earth.</a:t>
            </a:r>
            <a:endParaRPr lang="en-US" dirty="0">
              <a:cs typeface="Andalus" pitchFamily="18" charset="-78"/>
            </a:endParaRPr>
          </a:p>
        </p:txBody>
      </p:sp>
      <p:sp>
        <p:nvSpPr>
          <p:cNvPr id="2" name="Title 1"/>
          <p:cNvSpPr>
            <a:spLocks noGrp="1"/>
          </p:cNvSpPr>
          <p:nvPr>
            <p:ph type="title"/>
          </p:nvPr>
        </p:nvSpPr>
        <p:spPr>
          <a:xfrm>
            <a:off x="685800" y="274638"/>
            <a:ext cx="7543800" cy="715962"/>
          </a:xfrm>
        </p:spPr>
        <p:txBody>
          <a:bodyPr>
            <a:normAutofit fontScale="90000"/>
          </a:bodyPr>
          <a:lstStyle/>
          <a:p>
            <a:r>
              <a:rPr lang="en-US" dirty="0" smtClean="0"/>
              <a:t>ORIGIN OF CURRENTS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ocean-currents-5-638.jpg"/>
          <p:cNvPicPr>
            <a:picLocks noChangeAspect="1" noChangeArrowheads="1"/>
          </p:cNvPicPr>
          <p:nvPr/>
        </p:nvPicPr>
        <p:blipFill>
          <a:blip r:embed="rId2" cstate="print"/>
          <a:srcRect/>
          <a:stretch>
            <a:fillRect/>
          </a:stretch>
        </p:blipFill>
        <p:spPr bwMode="auto">
          <a:xfrm>
            <a:off x="152400" y="381000"/>
            <a:ext cx="8763000" cy="647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ocean-currents-6-638.jpg"/>
          <p:cNvPicPr>
            <a:picLocks noChangeAspect="1" noChangeArrowheads="1"/>
          </p:cNvPicPr>
          <p:nvPr/>
        </p:nvPicPr>
        <p:blipFill>
          <a:blip r:embed="rId2" cstate="print"/>
          <a:srcRect/>
          <a:stretch>
            <a:fillRect/>
          </a:stretch>
        </p:blipFill>
        <p:spPr bwMode="auto">
          <a:xfrm>
            <a:off x="228600" y="381000"/>
            <a:ext cx="8610600" cy="6477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ch\Downloads\ocean-currents-7-638.jpg"/>
          <p:cNvPicPr>
            <a:picLocks noChangeAspect="1" noChangeArrowheads="1"/>
          </p:cNvPicPr>
          <p:nvPr/>
        </p:nvPicPr>
        <p:blipFill>
          <a:blip r:embed="rId2" cstate="print"/>
          <a:srcRect/>
          <a:stretch>
            <a:fillRect/>
          </a:stretch>
        </p:blipFill>
        <p:spPr bwMode="auto">
          <a:xfrm>
            <a:off x="381000" y="381000"/>
            <a:ext cx="8305800" cy="6477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190</TotalTime>
  <Words>680</Words>
  <Application>Microsoft Office PowerPoint</Application>
  <PresentationFormat>On-screen Show (4:3)</PresentationFormat>
  <Paragraphs>30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OCEAN CURRENTS</vt:lpstr>
      <vt:lpstr>Continued</vt:lpstr>
      <vt:lpstr>OCEANIC CURRENTS and ITS IMPORTANCE</vt:lpstr>
      <vt:lpstr>Importance of oceanic currents</vt:lpstr>
      <vt:lpstr>Continued</vt:lpstr>
      <vt:lpstr>ORIGIN OF CURRENTS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CURRENTS</dc:title>
  <dc:creator>Tech</dc:creator>
  <cp:lastModifiedBy>Tech</cp:lastModifiedBy>
  <cp:revision>25</cp:revision>
  <dcterms:created xsi:type="dcterms:W3CDTF">2020-03-12T09:51:40Z</dcterms:created>
  <dcterms:modified xsi:type="dcterms:W3CDTF">2020-03-30T11:10:06Z</dcterms:modified>
</cp:coreProperties>
</file>